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85" r:id="rId3"/>
    <p:sldId id="364" r:id="rId4"/>
    <p:sldId id="486" r:id="rId5"/>
    <p:sldId id="487" r:id="rId6"/>
    <p:sldId id="482" r:id="rId7"/>
    <p:sldId id="484" r:id="rId8"/>
    <p:sldId id="488" r:id="rId9"/>
    <p:sldId id="270" r:id="rId10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3D"/>
    <a:srgbClr val="990000"/>
    <a:srgbClr val="FFCCFF"/>
    <a:srgbClr val="FFCCCC"/>
    <a:srgbClr val="CCECFF"/>
    <a:srgbClr val="FFFFFF"/>
    <a:srgbClr val="FFFFCC"/>
    <a:srgbClr val="CC0099"/>
    <a:srgbClr val="E62B2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86558"/>
  </p:normalViewPr>
  <p:slideViewPr>
    <p:cSldViewPr snapToGrid="0">
      <p:cViewPr varScale="1">
        <p:scale>
          <a:sx n="105" d="100"/>
          <a:sy n="105" d="100"/>
        </p:scale>
        <p:origin x="2440" y="184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6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3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5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9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39556" y="4780961"/>
            <a:ext cx="6561137" cy="14735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Мясоедов Сергей Павлович</a:t>
            </a:r>
            <a:endParaRPr lang="ru-RU" sz="2400" b="1" i="1" kern="0" dirty="0">
              <a:solidFill>
                <a:srgbClr val="92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Российской ассоциации  бизнес образования (РАБО)</a:t>
            </a:r>
            <a:r>
              <a:rPr lang="en-US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 соц. наук, профессор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Проректор Академии при Президенте РФ (РАНХиГС)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ИБДА </a:t>
            </a:r>
            <a:r>
              <a:rPr lang="ru-RU" sz="1100" b="1" i="1" kern="0" dirty="0" err="1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РАНХиГС</a:t>
            </a: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100" b="1" i="1" kern="0" dirty="0">
              <a:solidFill>
                <a:srgbClr val="92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200" b="1" kern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39556" y="2893184"/>
            <a:ext cx="8615595" cy="156966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Бизнес-образование в Евразии и мире: новые тенденции, вызовы, возможности. </a:t>
            </a:r>
            <a:endParaRPr lang="ru-RU" sz="3200" b="1" i="1" dirty="0">
              <a:solidFill>
                <a:srgbClr val="921A1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198254" y="6121750"/>
            <a:ext cx="2106014" cy="2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5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6" y="1088020"/>
            <a:ext cx="8615595" cy="131070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478BC-DB3B-6241-8A9A-40C386C21BBD}"/>
              </a:ext>
            </a:extLst>
          </p:cNvPr>
          <p:cNvSpPr txBox="1"/>
          <p:nvPr/>
        </p:nvSpPr>
        <p:spPr>
          <a:xfrm>
            <a:off x="942975" y="421481"/>
            <a:ext cx="8486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A0003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F79BF-D29C-3B4E-B5DE-9BC9CBE4BF8F}"/>
              </a:ext>
            </a:extLst>
          </p:cNvPr>
          <p:cNvSpPr txBox="1"/>
          <p:nvPr/>
        </p:nvSpPr>
        <p:spPr>
          <a:xfrm flipH="1">
            <a:off x="2855258" y="6208706"/>
            <a:ext cx="419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990000"/>
                </a:solidFill>
              </a:rPr>
              <a:t>г. Бишкек, 23-06-2022 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CC92B-60F3-8F28-EBB4-CE46D910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52400"/>
            <a:ext cx="8420100" cy="993647"/>
          </a:xfrm>
          <a:ln>
            <a:solidFill>
              <a:srgbClr val="A0003D"/>
            </a:solidFill>
          </a:ln>
        </p:spPr>
        <p:txBody>
          <a:bodyPr/>
          <a:lstStyle/>
          <a:p>
            <a:r>
              <a:rPr lang="ru-RU" sz="3600" b="1" dirty="0">
                <a:solidFill>
                  <a:srgbClr val="990000"/>
                </a:solidFill>
              </a:rPr>
              <a:t>О месте делового и управленческого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4778F-C678-32F7-205C-52942F921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456944"/>
            <a:ext cx="8420100" cy="4791456"/>
          </a:xfrm>
          <a:ln>
            <a:solidFill>
              <a:srgbClr val="990000"/>
            </a:solidFill>
          </a:ln>
        </p:spPr>
        <p:txBody>
          <a:bodyPr/>
          <a:lstStyle/>
          <a:p>
            <a:pPr marL="0" indent="0">
              <a:buNone/>
            </a:pPr>
            <a:endParaRPr lang="ru-RU" sz="800" b="1" dirty="0"/>
          </a:p>
          <a:p>
            <a:pPr marL="0" indent="0" algn="ctr">
              <a:buNone/>
            </a:pPr>
            <a:r>
              <a:rPr lang="ru-RU" sz="2000" b="1" dirty="0">
                <a:solidFill>
                  <a:srgbClr val="990000"/>
                </a:solidFill>
              </a:rPr>
              <a:t>Уважаемые коллеги!</a:t>
            </a:r>
          </a:p>
          <a:p>
            <a:pPr algn="just"/>
            <a:r>
              <a:rPr lang="ru-RU" sz="1800" dirty="0">
                <a:solidFill>
                  <a:srgbClr val="990000"/>
                </a:solidFill>
              </a:rPr>
              <a:t>Это знаково, что сегодня на нашей конференции мы говорим о деловом и управленческом образовании. Это знаково, что «Россия – страна возможностей» готовит лидеров не только из России. </a:t>
            </a:r>
          </a:p>
          <a:p>
            <a:pPr algn="just"/>
            <a:r>
              <a:rPr lang="ru-RU" sz="1800" i="1" dirty="0">
                <a:solidFill>
                  <a:srgbClr val="990000"/>
                </a:solidFill>
              </a:rPr>
              <a:t> Цитата Деррика Абеля (Член Международного </a:t>
            </a:r>
            <a:r>
              <a:rPr lang="ru-RU" sz="1800" i="1" dirty="0" err="1">
                <a:solidFill>
                  <a:srgbClr val="990000"/>
                </a:solidFill>
              </a:rPr>
              <a:t>НабСовета</a:t>
            </a:r>
            <a:r>
              <a:rPr lang="ru-RU" sz="1800" i="1" dirty="0">
                <a:solidFill>
                  <a:srgbClr val="990000"/>
                </a:solidFill>
              </a:rPr>
              <a:t> СЕЕМАН): «Я не хочу поддерживать развитие… Сильная БШ = сильные руководители…» </a:t>
            </a:r>
          </a:p>
          <a:p>
            <a:pPr algn="just"/>
            <a:r>
              <a:rPr lang="ru-RU" sz="1800" i="1" dirty="0">
                <a:solidFill>
                  <a:srgbClr val="990000"/>
                </a:solidFill>
              </a:rPr>
              <a:t>Управлять должны профессионалы и лидеры. Наша задача ПОПУЛЯРИЗИРОВАТЬ и УКРЕПЛЯТЬ… (Вопросы прессы и позиция вузов) </a:t>
            </a:r>
          </a:p>
          <a:p>
            <a:pPr algn="just"/>
            <a:r>
              <a:rPr lang="ru-RU" sz="1800" dirty="0">
                <a:solidFill>
                  <a:srgbClr val="990000"/>
                </a:solidFill>
              </a:rPr>
              <a:t>Это знаково, что программы МВА становятся признанным индикаторам качества управленческого образования.</a:t>
            </a:r>
          </a:p>
          <a:p>
            <a:pPr algn="just"/>
            <a:r>
              <a:rPr lang="ru-RU" sz="1800" dirty="0">
                <a:solidFill>
                  <a:srgbClr val="990000"/>
                </a:solidFill>
              </a:rPr>
              <a:t>Это знаково, что РАБО отметила 30 лет и объединяет ШБ России</a:t>
            </a:r>
            <a:r>
              <a:rPr lang="ru-RU" sz="1800" dirty="0"/>
              <a:t>.</a:t>
            </a:r>
          </a:p>
          <a:p>
            <a:pPr algn="just"/>
            <a:r>
              <a:rPr lang="ru-RU" sz="1800" dirty="0">
                <a:solidFill>
                  <a:srgbClr val="990000"/>
                </a:solidFill>
              </a:rPr>
              <a:t>Задача – объединить усилия для развития Евразийского делового и управленческого образования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FF7273-6C32-AD03-48B1-155453FE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8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80127-C4FB-E940-86C8-6FACCAC1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7" y="201262"/>
            <a:ext cx="9049870" cy="739052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b="1" dirty="0">
                <a:solidFill>
                  <a:srgbClr val="A0003D"/>
                </a:solidFill>
              </a:rPr>
              <a:t>О РАБО и достижениях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185F08-D8CB-6246-AF02-941773BB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7" y="1116106"/>
            <a:ext cx="9049869" cy="5306125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u="sng" dirty="0">
                <a:solidFill>
                  <a:srgbClr val="A0003D"/>
                </a:solidFill>
              </a:rPr>
              <a:t>Достижения</a:t>
            </a:r>
          </a:p>
          <a:p>
            <a:pPr marL="0" indent="0" algn="ctr">
              <a:buNone/>
            </a:pPr>
            <a:endParaRPr lang="ru-RU" sz="900" b="1" u="sng" dirty="0">
              <a:solidFill>
                <a:srgbClr val="A0003D"/>
              </a:solidFill>
            </a:endParaRPr>
          </a:p>
          <a:p>
            <a:r>
              <a:rPr lang="ru-RU" sz="1900" b="1" i="1" dirty="0">
                <a:solidFill>
                  <a:srgbClr val="A0003D"/>
                </a:solidFill>
              </a:rPr>
              <a:t>30 лет назад у нас практически не было делового управленческого образования и бизнес школ. Сейчас только в России и РАБОР – около 100! </a:t>
            </a:r>
          </a:p>
          <a:p>
            <a:r>
              <a:rPr lang="ru-RU" sz="1900" b="1" i="1" dirty="0">
                <a:solidFill>
                  <a:srgbClr val="A0003D"/>
                </a:solidFill>
              </a:rPr>
              <a:t>30 лет назад у нас не было преподавателей бизнес образования, тренеров, коучей, консаучей, трекеров, менторов и  т.п. </a:t>
            </a:r>
          </a:p>
          <a:p>
            <a:r>
              <a:rPr lang="ru-RU" sz="1900" b="1" i="1" dirty="0">
                <a:solidFill>
                  <a:srgbClr val="A0003D"/>
                </a:solidFill>
              </a:rPr>
              <a:t>30 лет назад у нас не было своих книг по менеджменту и проблемных ситуаций </a:t>
            </a:r>
          </a:p>
          <a:p>
            <a:r>
              <a:rPr lang="ru-RU" sz="1900" b="1" i="1" dirty="0">
                <a:solidFill>
                  <a:srgbClr val="A0003D"/>
                </a:solidFill>
              </a:rPr>
              <a:t>30 лет назад бизнес не понимал зачем. Сейчас - «Россия – страна возможностей»</a:t>
            </a:r>
          </a:p>
          <a:p>
            <a:pPr>
              <a:lnSpc>
                <a:spcPts val="2160"/>
              </a:lnSpc>
              <a:spcBef>
                <a:spcPts val="432"/>
              </a:spcBef>
            </a:pPr>
            <a:r>
              <a:rPr lang="ru-RU" sz="1900" b="1" i="1" dirty="0">
                <a:solidFill>
                  <a:srgbClr val="A0003D"/>
                </a:solidFill>
              </a:rPr>
              <a:t>30 лет назад у нас не было БШ мирового уровня с аккредитациями «3 короны» и высокими позициями в мировых рейтингах.  </a:t>
            </a:r>
          </a:p>
          <a:p>
            <a:pPr>
              <a:lnSpc>
                <a:spcPts val="2160"/>
              </a:lnSpc>
              <a:spcBef>
                <a:spcPts val="432"/>
              </a:spcBef>
            </a:pPr>
            <a:r>
              <a:rPr lang="ru-RU" sz="1900" b="1" i="1" dirty="0">
                <a:solidFill>
                  <a:srgbClr val="A0003D"/>
                </a:solidFill>
              </a:rPr>
              <a:t>В 21год: топовые аккредитации имели 19 бизнес школ и 3 школы–в «ФТ». Это мировое признание достижений. </a:t>
            </a:r>
          </a:p>
          <a:p>
            <a:pPr>
              <a:lnSpc>
                <a:spcPts val="2160"/>
              </a:lnSpc>
              <a:spcBef>
                <a:spcPts val="432"/>
              </a:spcBef>
            </a:pPr>
            <a:r>
              <a:rPr lang="ru-RU" sz="1900" b="1" i="1" dirty="0">
                <a:solidFill>
                  <a:srgbClr val="A0003D"/>
                </a:solidFill>
              </a:rPr>
              <a:t>Санкции и поляризация мира: необходимость переоценки и пересмотра стратегии развития делового и управленческого образования. </a:t>
            </a:r>
          </a:p>
          <a:p>
            <a:pPr marL="0" indent="0">
              <a:buNone/>
            </a:pPr>
            <a:endParaRPr lang="ru-RU" sz="2300" b="1" i="1" dirty="0">
              <a:solidFill>
                <a:srgbClr val="A0003D"/>
              </a:solidFill>
            </a:endParaRPr>
          </a:p>
          <a:p>
            <a:endParaRPr lang="ru-RU" sz="2300" b="1" i="1" dirty="0">
              <a:solidFill>
                <a:srgbClr val="A0003D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A0003D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49A1C2-EA5F-294E-B273-D2B3FC73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05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88CB4-86DF-AF5B-2AAB-D5573113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0896"/>
            <a:ext cx="8321802" cy="902208"/>
          </a:xfrm>
          <a:ln>
            <a:solidFill>
              <a:srgbClr val="A0003D"/>
            </a:solidFill>
          </a:ln>
        </p:spPr>
        <p:txBody>
          <a:bodyPr/>
          <a:lstStyle/>
          <a:p>
            <a:r>
              <a:rPr lang="ru-RU" sz="3200" b="1" dirty="0">
                <a:solidFill>
                  <a:srgbClr val="990000"/>
                </a:solidFill>
              </a:rPr>
              <a:t>Основные тренды бизнес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80867-D6B4-7A49-047F-AE76AD64F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377696"/>
            <a:ext cx="8321802" cy="4974336"/>
          </a:xfrm>
          <a:ln>
            <a:solidFill>
              <a:srgbClr val="A0003D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900" b="1" u="sng" dirty="0">
              <a:solidFill>
                <a:srgbClr val="990000"/>
              </a:solidFill>
            </a:endParaRPr>
          </a:p>
          <a:p>
            <a:pPr algn="just"/>
            <a:r>
              <a:rPr lang="ru-RU" sz="1800" dirty="0">
                <a:solidFill>
                  <a:srgbClr val="990000"/>
                </a:solidFill>
              </a:rPr>
              <a:t>Новое </a:t>
            </a:r>
            <a:r>
              <a:rPr lang="ru-RU" sz="1800" b="1" i="1" dirty="0">
                <a:solidFill>
                  <a:srgbClr val="990000"/>
                </a:solidFill>
              </a:rPr>
              <a:t>пришествие «управленческого Харда» </a:t>
            </a:r>
            <a:r>
              <a:rPr lang="ru-RU" sz="1400" dirty="0">
                <a:solidFill>
                  <a:srgbClr val="990000"/>
                </a:solidFill>
              </a:rPr>
              <a:t>(оптимизационные модели, цепочки поставок, ТРИЗ, ЛИН и т.д.) </a:t>
            </a:r>
            <a:r>
              <a:rPr lang="ru-RU" sz="1800" b="1" dirty="0">
                <a:solidFill>
                  <a:srgbClr val="990000"/>
                </a:solidFill>
              </a:rPr>
              <a:t>и поиск нового баланса</a:t>
            </a:r>
            <a:r>
              <a:rPr lang="ru-RU" sz="1800" dirty="0">
                <a:solidFill>
                  <a:srgbClr val="990000"/>
                </a:solidFill>
              </a:rPr>
              <a:t>);</a:t>
            </a:r>
          </a:p>
          <a:p>
            <a:pPr algn="just"/>
            <a:r>
              <a:rPr lang="ru-RU" sz="1800" b="1" i="1" dirty="0">
                <a:solidFill>
                  <a:srgbClr val="990000"/>
                </a:solidFill>
              </a:rPr>
              <a:t>Межотраслевые и межпредметные курсы </a:t>
            </a:r>
            <a:r>
              <a:rPr lang="ru-RU" sz="1800" dirty="0">
                <a:solidFill>
                  <a:srgbClr val="990000"/>
                </a:solidFill>
              </a:rPr>
              <a:t>с уходом от акцента на управленческой техники («здесь и сейчас») </a:t>
            </a:r>
            <a:r>
              <a:rPr lang="ru-RU" sz="1800" b="1" i="1" dirty="0">
                <a:solidFill>
                  <a:srgbClr val="990000"/>
                </a:solidFill>
              </a:rPr>
              <a:t>к стратегическому и </a:t>
            </a:r>
            <a:r>
              <a:rPr lang="ru-RU" sz="1800" b="1" i="1" dirty="0" err="1">
                <a:solidFill>
                  <a:srgbClr val="990000"/>
                </a:solidFill>
              </a:rPr>
              <a:t>аджайл</a:t>
            </a:r>
            <a:r>
              <a:rPr lang="ru-RU" sz="1800" b="1" i="1" dirty="0">
                <a:solidFill>
                  <a:srgbClr val="990000"/>
                </a:solidFill>
              </a:rPr>
              <a:t> смыслу развития</a:t>
            </a:r>
            <a:r>
              <a:rPr lang="en-US" sz="1800" b="1" dirty="0">
                <a:solidFill>
                  <a:srgbClr val="990000"/>
                </a:solidFill>
              </a:rPr>
              <a:t> – </a:t>
            </a:r>
            <a:r>
              <a:rPr lang="ru-RU" sz="1800" b="1" dirty="0">
                <a:solidFill>
                  <a:srgbClr val="990000"/>
                </a:solidFill>
              </a:rPr>
              <a:t>пример с Мих Талем </a:t>
            </a:r>
            <a:r>
              <a:rPr lang="en-US" sz="1400" dirty="0">
                <a:solidFill>
                  <a:srgbClr val="990000"/>
                </a:solidFill>
              </a:rPr>
              <a:t>(</a:t>
            </a:r>
            <a:r>
              <a:rPr lang="ru-RU" sz="1400" dirty="0">
                <a:solidFill>
                  <a:srgbClr val="990000"/>
                </a:solidFill>
              </a:rPr>
              <a:t>управление изменениями, лидерство,</a:t>
            </a:r>
            <a:r>
              <a:rPr lang="en-US" sz="1400" dirty="0">
                <a:solidFill>
                  <a:srgbClr val="990000"/>
                </a:solidFill>
              </a:rPr>
              <a:t> “Life-Work Balance”</a:t>
            </a:r>
            <a:r>
              <a:rPr lang="ru-RU" sz="1400" dirty="0">
                <a:solidFill>
                  <a:srgbClr val="990000"/>
                </a:solidFill>
              </a:rPr>
              <a:t>  </a:t>
            </a:r>
            <a:r>
              <a:rPr lang="ru-RU" sz="1400" dirty="0" err="1">
                <a:solidFill>
                  <a:srgbClr val="990000"/>
                </a:solidFill>
              </a:rPr>
              <a:t>ООНовского</a:t>
            </a:r>
            <a:r>
              <a:rPr lang="ru-RU" sz="1400" dirty="0">
                <a:solidFill>
                  <a:srgbClr val="990000"/>
                </a:solidFill>
              </a:rPr>
              <a:t> </a:t>
            </a:r>
            <a:r>
              <a:rPr lang="ru-RU" sz="1400" dirty="0" err="1">
                <a:solidFill>
                  <a:srgbClr val="990000"/>
                </a:solidFill>
              </a:rPr>
              <a:t>ПРАЙМа</a:t>
            </a:r>
            <a:r>
              <a:rPr lang="ru-RU" sz="1400" dirty="0">
                <a:solidFill>
                  <a:srgbClr val="990000"/>
                </a:solidFill>
              </a:rPr>
              <a:t> </a:t>
            </a:r>
            <a:r>
              <a:rPr lang="en-US" sz="1400" dirty="0">
                <a:solidFill>
                  <a:srgbClr val="990000"/>
                </a:solidFill>
              </a:rPr>
              <a:t>(Principles of Socially Responsible Management Education) </a:t>
            </a:r>
            <a:r>
              <a:rPr lang="ru-RU" sz="1400" dirty="0">
                <a:solidFill>
                  <a:srgbClr val="990000"/>
                </a:solidFill>
              </a:rPr>
              <a:t>и </a:t>
            </a:r>
            <a:r>
              <a:rPr lang="en-US" sz="1400" dirty="0">
                <a:solidFill>
                  <a:srgbClr val="990000"/>
                </a:solidFill>
              </a:rPr>
              <a:t>ESG (Environmental Social Governance</a:t>
            </a:r>
            <a:r>
              <a:rPr lang="en-US" sz="1800" i="1" dirty="0">
                <a:solidFill>
                  <a:srgbClr val="990000"/>
                </a:solidFill>
              </a:rPr>
              <a:t>) </a:t>
            </a:r>
            <a:r>
              <a:rPr lang="ru-RU" sz="1400" i="1" dirty="0">
                <a:solidFill>
                  <a:srgbClr val="990000"/>
                </a:solidFill>
              </a:rPr>
              <a:t>и др.</a:t>
            </a:r>
            <a:r>
              <a:rPr lang="en-US" sz="1800" i="1" dirty="0">
                <a:solidFill>
                  <a:srgbClr val="990000"/>
                </a:solidFill>
              </a:rPr>
              <a:t>;</a:t>
            </a:r>
            <a:endParaRPr lang="ru-RU" sz="1800" i="1" dirty="0">
              <a:solidFill>
                <a:srgbClr val="990000"/>
              </a:solidFill>
            </a:endParaRPr>
          </a:p>
          <a:p>
            <a:pPr algn="just"/>
            <a:r>
              <a:rPr lang="ru-RU" sz="1800" b="1" i="1" dirty="0">
                <a:solidFill>
                  <a:srgbClr val="990000"/>
                </a:solidFill>
              </a:rPr>
              <a:t>Прорывные технологии и взаимодействие с современной наукой.</a:t>
            </a:r>
            <a:r>
              <a:rPr lang="ru-RU" sz="1800" dirty="0">
                <a:solidFill>
                  <a:srgbClr val="990000"/>
                </a:solidFill>
              </a:rPr>
              <a:t> </a:t>
            </a:r>
            <a:r>
              <a:rPr lang="ru-RU" sz="1400" dirty="0">
                <a:solidFill>
                  <a:srgbClr val="990000"/>
                </a:solidFill>
              </a:rPr>
              <a:t>(поведенческая экономика, культороведческие коды, нейронаука, искусственный интеллект, </a:t>
            </a:r>
            <a:r>
              <a:rPr lang="en-US" sz="1400" dirty="0">
                <a:solidFill>
                  <a:srgbClr val="990000"/>
                </a:solidFill>
              </a:rPr>
              <a:t>“big data”, </a:t>
            </a:r>
            <a:r>
              <a:rPr lang="ru-RU" sz="1400" dirty="0">
                <a:solidFill>
                  <a:srgbClr val="990000"/>
                </a:solidFill>
              </a:rPr>
              <a:t>дополнительная реальность, </a:t>
            </a:r>
            <a:r>
              <a:rPr lang="ru-RU" sz="1400" dirty="0" err="1">
                <a:solidFill>
                  <a:srgbClr val="990000"/>
                </a:solidFill>
              </a:rPr>
              <a:t>блокчейн</a:t>
            </a:r>
            <a:r>
              <a:rPr lang="ru-RU" sz="1400" dirty="0">
                <a:solidFill>
                  <a:srgbClr val="990000"/>
                </a:solidFill>
              </a:rPr>
              <a:t> и т.п.)</a:t>
            </a:r>
          </a:p>
          <a:p>
            <a:pPr algn="just"/>
            <a:r>
              <a:rPr lang="ru-RU" sz="1800" dirty="0">
                <a:solidFill>
                  <a:srgbClr val="990000"/>
                </a:solidFill>
              </a:rPr>
              <a:t>Друкер: </a:t>
            </a:r>
            <a:r>
              <a:rPr lang="ru-RU" sz="1800" b="1" i="1" dirty="0">
                <a:solidFill>
                  <a:srgbClr val="990000"/>
                </a:solidFill>
              </a:rPr>
              <a:t>«Культура поедает стратегию на завтрак». </a:t>
            </a:r>
            <a:r>
              <a:rPr lang="ru-RU" sz="1800" dirty="0">
                <a:solidFill>
                  <a:srgbClr val="990000"/>
                </a:solidFill>
              </a:rPr>
              <a:t>Сложный переход к  «программированию продуктовиков» (</a:t>
            </a:r>
            <a:r>
              <a:rPr lang="en-US" sz="1800" dirty="0">
                <a:solidFill>
                  <a:srgbClr val="990000"/>
                </a:solidFill>
              </a:rPr>
              <a:t>“Product owners”)</a:t>
            </a:r>
            <a:r>
              <a:rPr lang="ru-RU" sz="1800" dirty="0">
                <a:solidFill>
                  <a:srgbClr val="990000"/>
                </a:solidFill>
              </a:rPr>
              <a:t> и изменению культурного кода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ru-RU" sz="1800" dirty="0">
                <a:solidFill>
                  <a:srgbClr val="990000"/>
                </a:solidFill>
              </a:rPr>
              <a:t>на сочетание результативности с эффективностью, ценностное программирование на разных этапах.</a:t>
            </a:r>
          </a:p>
          <a:p>
            <a:pPr algn="just"/>
            <a:r>
              <a:rPr lang="ru-RU" sz="1800" dirty="0">
                <a:solidFill>
                  <a:srgbClr val="990000"/>
                </a:solidFill>
              </a:rPr>
              <a:t>Исследование </a:t>
            </a:r>
            <a:r>
              <a:rPr lang="ru-RU" sz="1800" b="1" dirty="0">
                <a:solidFill>
                  <a:srgbClr val="990000"/>
                </a:solidFill>
              </a:rPr>
              <a:t>Евразийской модели менеджмента </a:t>
            </a:r>
            <a:r>
              <a:rPr lang="ru-RU" sz="1800" dirty="0">
                <a:solidFill>
                  <a:srgbClr val="990000"/>
                </a:solidFill>
              </a:rPr>
              <a:t>(делового управления). И сопредельная задача не бизнес образования – это то же самое в области ГМУ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D8816-52EF-E784-3108-EEA9DDEA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1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CCB2D-B84D-7383-5875-F005F858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52401"/>
            <a:ext cx="8517591" cy="708212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4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 на вызовы новой экосистемы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C12BA-F9D3-7375-8E91-5E986F2E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981635"/>
            <a:ext cx="8517591" cy="5432612"/>
          </a:xfrm>
          <a:ln>
            <a:solidFill>
              <a:srgbClr val="A0003D"/>
            </a:solidFill>
          </a:ln>
        </p:spPr>
        <p:txBody>
          <a:bodyPr/>
          <a:lstStyle/>
          <a:p>
            <a:pPr marL="0" indent="0" algn="just">
              <a:buNone/>
            </a:pPr>
            <a:endParaRPr lang="ru-RU" sz="800" b="1" u="sng" dirty="0">
              <a:solidFill>
                <a:srgbClr val="A00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1800" b="1" u="sng" dirty="0">
              <a:solidFill>
                <a:srgbClr val="A00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1800" b="1" u="sng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Вызовы ПАНДЕМИИ</a:t>
            </a:r>
            <a:r>
              <a:rPr lang="ru-RU" sz="1800" b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ru-RU" sz="1800" b="1" dirty="0">
              <a:solidFill>
                <a:srgbClr val="A00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800" b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№1: 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качественной, интерактивной модели делового и управленческого образования на сочетании возможностей аудиторных и онлайн занятий (</a:t>
            </a:r>
            <a:r>
              <a:rPr lang="ru-RU" sz="14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переучивание преподавателей к работе «</a:t>
            </a:r>
            <a:r>
              <a:rPr lang="ru-RU" sz="1400" i="1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мультифлекс</a:t>
            </a:r>
            <a:r>
              <a:rPr lang="ru-RU" sz="14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», создание и отбор платформ, отработка нишевых </a:t>
            </a:r>
            <a:r>
              <a:rPr lang="ru-RU" sz="1400" i="1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методик,использование</a:t>
            </a:r>
            <a:r>
              <a:rPr lang="ru-RU" sz="14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возможностей маркетплейсов, геймификация и т.д.)</a:t>
            </a:r>
          </a:p>
          <a:p>
            <a:pPr algn="just"/>
            <a:endParaRPr lang="ru-RU" sz="1800" b="1" dirty="0">
              <a:solidFill>
                <a:srgbClr val="A00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800" b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№2: 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преодоление </a:t>
            </a:r>
            <a:r>
              <a:rPr lang="ru-RU" sz="1800" i="1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межпоколенческого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межотраслевого, научного, международного эффекта «Вавилонской башни» </a:t>
            </a:r>
            <a:r>
              <a:rPr lang="ru-RU" sz="14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(дополнение программ «</a:t>
            </a:r>
            <a:r>
              <a:rPr lang="ru-RU" sz="1400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хакатонами</a:t>
            </a:r>
            <a:r>
              <a:rPr lang="ru-RU" sz="14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»,  «</a:t>
            </a:r>
            <a:r>
              <a:rPr lang="ru-RU" sz="1400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форсайтами</a:t>
            </a:r>
            <a:r>
              <a:rPr lang="ru-RU" sz="14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», «питч сессиями на </a:t>
            </a:r>
            <a:r>
              <a:rPr lang="ru-RU" sz="1400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гембе</a:t>
            </a:r>
            <a:r>
              <a:rPr lang="ru-RU" sz="14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т.п.</a:t>
            </a:r>
          </a:p>
          <a:p>
            <a:pPr algn="just"/>
            <a:endParaRPr lang="ru-RU" sz="1800" dirty="0">
              <a:solidFill>
                <a:srgbClr val="A00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800" b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№3: </a:t>
            </a:r>
            <a:r>
              <a:rPr lang="ru-RU" sz="18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развернуть эту работу в направлении </a:t>
            </a:r>
            <a:r>
              <a:rPr lang="ru-RU" sz="1800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ЕврАзЭса</a:t>
            </a:r>
            <a:r>
              <a:rPr lang="ru-RU" sz="18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регионов «стран высокой динамики»</a:t>
            </a:r>
          </a:p>
          <a:p>
            <a:endParaRPr lang="ru-RU" sz="2400" b="1" i="1" u="sng" dirty="0"/>
          </a:p>
          <a:p>
            <a:endParaRPr lang="ru-RU" sz="2400" b="1" i="1" dirty="0"/>
          </a:p>
          <a:p>
            <a:endParaRPr lang="ru-RU" sz="2400" i="1" dirty="0"/>
          </a:p>
          <a:p>
            <a:endParaRPr lang="ru-RU" sz="2400" b="1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73400C-EDB0-4679-8FAD-CFF63D9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CCB2D-B84D-7383-5875-F005F858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52401"/>
            <a:ext cx="8517591" cy="708212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40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 на вызовы новой экосистемы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C12BA-F9D3-7375-8E91-5E986F2E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981635"/>
            <a:ext cx="8517591" cy="5432612"/>
          </a:xfrm>
          <a:ln>
            <a:solidFill>
              <a:srgbClr val="A0003D"/>
            </a:solidFill>
          </a:ln>
        </p:spPr>
        <p:txBody>
          <a:bodyPr/>
          <a:lstStyle/>
          <a:p>
            <a:pPr marL="0" indent="0" algn="just">
              <a:buNone/>
            </a:pPr>
            <a:endParaRPr lang="ru-RU" sz="800" i="1" dirty="0">
              <a:solidFill>
                <a:srgbClr val="A00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1800" b="1" u="sng" dirty="0">
              <a:solidFill>
                <a:srgbClr val="A00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1800" b="1" u="sng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Вызовы ПЕРЕХОДА К МНОГОПОЛЯРНОМУ МИРУ:</a:t>
            </a:r>
          </a:p>
          <a:p>
            <a:pPr algn="just"/>
            <a:endParaRPr lang="ru-RU" sz="800" b="1" dirty="0">
              <a:solidFill>
                <a:srgbClr val="A00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800" b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 1 </a:t>
            </a:r>
            <a:r>
              <a:rPr lang="ru-RU" sz="1800" b="1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Сохранение и пропаганда достижений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уход от догоняющего развития </a:t>
            </a:r>
            <a:r>
              <a:rPr lang="en-US" sz="14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400" i="1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аджайл</a:t>
            </a:r>
            <a:r>
              <a:rPr lang="ru-RU" sz="14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подход, линейно-проектные связи, личные наработки и т.п.)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/>
            <a:r>
              <a:rPr lang="ru-RU" sz="1800" b="1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№2: 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помощь бизнесу в движении от кризиса к возможностям (</a:t>
            </a:r>
          </a:p>
          <a:p>
            <a:pPr marL="0" indent="0" algn="ctr">
              <a:buNone/>
            </a:pPr>
            <a:r>
              <a:rPr lang="ru-RU" sz="1800" u="sng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См. СЛАЙД «</a:t>
            </a:r>
            <a:r>
              <a:rPr lang="ru-RU" sz="1800" u="sng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МакДональдс</a:t>
            </a:r>
            <a:r>
              <a:rPr lang="ru-RU" sz="1800" u="sng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уходит)</a:t>
            </a:r>
          </a:p>
          <a:p>
            <a:pPr algn="just"/>
            <a:r>
              <a:rPr lang="ru-RU" sz="1800" b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№3:</a:t>
            </a:r>
            <a:r>
              <a:rPr lang="ru-RU" sz="18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Синергетические альянсы 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БШ и Ассоциациями Азии, Африки, </a:t>
            </a:r>
            <a:r>
              <a:rPr lang="ru-RU" sz="1800" i="1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ЛатАмерики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i="1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Бл.иСр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Востока,</a:t>
            </a:r>
            <a:r>
              <a:rPr lang="ru-RU" sz="18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входящими в мировые и региональные лидеры. 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Поиск </a:t>
            </a:r>
            <a:r>
              <a:rPr lang="ru-RU" sz="18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синергетических проектов с </a:t>
            </a:r>
            <a:r>
              <a:rPr lang="ru-RU" sz="1800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ЕврАзЭсом</a:t>
            </a:r>
            <a:r>
              <a:rPr lang="ru-RU" sz="1800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Шанхайской группой, т.п.  </a:t>
            </a:r>
          </a:p>
          <a:p>
            <a:pPr marL="0" indent="0" algn="ctr">
              <a:buNone/>
            </a:pPr>
            <a:r>
              <a:rPr lang="ru-RU" sz="1800" u="sng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См. СЛАЙД «Несущие бревно»</a:t>
            </a:r>
          </a:p>
          <a:p>
            <a:pPr algn="just"/>
            <a:r>
              <a:rPr lang="ru-RU" sz="1800" b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№4: 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Международное научное исследование кода культуры и концепции Евразийской модели менеджмента, как основы для экспорта делового и управленческого образования. </a:t>
            </a:r>
          </a:p>
          <a:p>
            <a:pPr algn="just"/>
            <a:r>
              <a:rPr lang="ru-RU" sz="1800" b="1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№5: 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над созданием </a:t>
            </a:r>
            <a:r>
              <a:rPr lang="ru-RU" sz="1800" i="1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ЕврАзийской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независимой ПОА, ее признанием в странах </a:t>
            </a:r>
            <a:r>
              <a:rPr lang="ru-RU" sz="1800" i="1" dirty="0" err="1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ЕврАзЭс</a:t>
            </a:r>
            <a:r>
              <a:rPr lang="ru-RU" sz="1800" i="1" dirty="0">
                <a:solidFill>
                  <a:srgbClr val="A000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в дальнейшем в «динамичных экономиках мира»</a:t>
            </a:r>
          </a:p>
          <a:p>
            <a:pPr marL="0" indent="0">
              <a:buNone/>
            </a:pPr>
            <a:endParaRPr lang="ru-RU" sz="2400" b="1" i="1" u="sng" dirty="0"/>
          </a:p>
          <a:p>
            <a:endParaRPr lang="ru-RU" sz="2400" b="1" i="1" dirty="0"/>
          </a:p>
          <a:p>
            <a:endParaRPr lang="ru-RU" sz="2400" i="1" dirty="0"/>
          </a:p>
          <a:p>
            <a:endParaRPr lang="ru-RU" sz="2400" b="1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73400C-EDB0-4679-8FAD-CFF63D9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2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360A8E0-049D-C8C3-FDFD-A14A60B8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536C2F-CCA1-5702-8928-258D6952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659" y="143257"/>
            <a:ext cx="5257799" cy="64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64EF8F8-54D7-1624-0E10-1B3B6A42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3916A3-07C3-8D1D-013C-75837485A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050072"/>
            <a:ext cx="7912295" cy="43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8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460516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E01A55-F3E2-5B4F-B4FD-78024E668842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15866</TotalTime>
  <Words>776</Words>
  <Application>Microsoft Macintosh PowerPoint</Application>
  <PresentationFormat>Лист A4 (210x297 мм)</PresentationFormat>
  <Paragraphs>74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Tahoma</vt:lpstr>
      <vt:lpstr>Wingdings 2</vt:lpstr>
      <vt:lpstr>Оформление по умолчанию</vt:lpstr>
      <vt:lpstr>Презентация PowerPoint</vt:lpstr>
      <vt:lpstr>О месте делового и управленческого образования</vt:lpstr>
      <vt:lpstr>О РАБО и достижениях  </vt:lpstr>
      <vt:lpstr>Основные тренды бизнес образования</vt:lpstr>
      <vt:lpstr>Ответ на вызовы новой экосистемы</vt:lpstr>
      <vt:lpstr>Ответ на вызовы новой экосистемы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Vice-Rector Office</dc:creator>
  <cp:lastModifiedBy>Мясоедов Сергей Павлович</cp:lastModifiedBy>
  <cp:revision>349</cp:revision>
  <cp:lastPrinted>2021-10-21T09:03:54Z</cp:lastPrinted>
  <dcterms:created xsi:type="dcterms:W3CDTF">2003-02-28T13:27:04Z</dcterms:created>
  <dcterms:modified xsi:type="dcterms:W3CDTF">2022-06-22T08:30:16Z</dcterms:modified>
</cp:coreProperties>
</file>